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u49m32mp2AxuJQAbQj4qsRsyT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3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4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7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9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2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3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3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4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5" name="Google Shape;345;p24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5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5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6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6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27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7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28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8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9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9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0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3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1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422275" y="1243013"/>
            <a:ext cx="596265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folHlink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/>
          <p:nvPr/>
        </p:nvSpPr>
        <p:spPr>
          <a:xfrm>
            <a:off x="1" y="1"/>
            <a:ext cx="12187767" cy="68564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4117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3"/>
          <p:cNvSpPr/>
          <p:nvPr/>
        </p:nvSpPr>
        <p:spPr>
          <a:xfrm>
            <a:off x="0" y="3200400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33"/>
          <p:cNvCxnSpPr/>
          <p:nvPr/>
        </p:nvCxnSpPr>
        <p:spPr>
          <a:xfrm>
            <a:off x="0" y="3200400"/>
            <a:ext cx="12192000" cy="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3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_Logo_RGB_PNG" id="24" name="Google Shape;2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7934" y="5002213"/>
            <a:ext cx="3596217" cy="117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3"/>
          <p:cNvSpPr txBox="1"/>
          <p:nvPr>
            <p:ph idx="1" type="subTitle"/>
          </p:nvPr>
        </p:nvSpPr>
        <p:spPr>
          <a:xfrm>
            <a:off x="609600" y="3365500"/>
            <a:ext cx="109728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type="ctrTitle"/>
          </p:nvPr>
        </p:nvSpPr>
        <p:spPr>
          <a:xfrm>
            <a:off x="609600" y="1143000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/>
          <p:nvPr>
            <p:ph type="title"/>
          </p:nvPr>
        </p:nvSpPr>
        <p:spPr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" type="body"/>
          </p:nvPr>
        </p:nvSpPr>
        <p:spPr>
          <a:xfrm rot="5400000">
            <a:off x="4038600" y="-1752600"/>
            <a:ext cx="4114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/>
          <p:nvPr>
            <p:ph type="title"/>
          </p:nvPr>
        </p:nvSpPr>
        <p:spPr>
          <a:xfrm rot="5400000">
            <a:off x="7771607" y="1980407"/>
            <a:ext cx="4878387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" type="body"/>
          </p:nvPr>
        </p:nvSpPr>
        <p:spPr>
          <a:xfrm rot="5400000">
            <a:off x="2183607" y="-661193"/>
            <a:ext cx="4878387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/>
          <p:nvPr>
            <p:ph type="title"/>
          </p:nvPr>
        </p:nvSpPr>
        <p:spPr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609600" y="16764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28571"/>
              </a:lnSpc>
              <a:spcBef>
                <a:spcPts val="7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5" name="Google Shape;35;p35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609600" y="1676400"/>
            <a:ext cx="538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78571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indent="-342900" lvl="5" marL="27432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indent="-342900" lvl="6" marL="32004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indent="-342900" lvl="7" marL="36576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indent="-342900" lvl="8" marL="41148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/>
        </p:txBody>
      </p:sp>
      <p:sp>
        <p:nvSpPr>
          <p:cNvPr id="40" name="Google Shape;40;p36"/>
          <p:cNvSpPr txBox="1"/>
          <p:nvPr>
            <p:ph idx="2" type="body"/>
          </p:nvPr>
        </p:nvSpPr>
        <p:spPr>
          <a:xfrm>
            <a:off x="6197600" y="1676400"/>
            <a:ext cx="538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78571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indent="-342900" lvl="5" marL="27432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indent="-342900" lvl="6" marL="32004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indent="-342900" lvl="7" marL="36576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indent="-342900" lvl="8" marL="4114800" algn="l">
              <a:lnSpc>
                <a:spcPct val="88888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6" name="Google Shape;46;p3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3pPr>
            <a:lvl4pPr indent="-330200" lvl="3" marL="1828800" algn="l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/>
        </p:txBody>
      </p:sp>
      <p:sp>
        <p:nvSpPr>
          <p:cNvPr id="47" name="Google Shape;47;p3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3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3pPr>
            <a:lvl4pPr indent="-330200" lvl="3" marL="1828800" algn="l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/>
        </p:txBody>
      </p:sp>
      <p:sp>
        <p:nvSpPr>
          <p:cNvPr id="49" name="Google Shape;49;p37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/>
          <p:nvPr>
            <p:ph type="title"/>
          </p:nvPr>
        </p:nvSpPr>
        <p:spPr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6875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3200"/>
            </a:lvl1pPr>
            <a:lvl2pPr indent="-406400" lvl="1" marL="914400" algn="l">
              <a:lnSpc>
                <a:spcPct val="78571"/>
              </a:lnSpc>
              <a:spcBef>
                <a:spcPts val="14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5pPr>
            <a:lvl6pPr indent="-355600" lvl="5" marL="27432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6pPr>
            <a:lvl7pPr indent="-355600" lvl="6" marL="32004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7pPr>
            <a:lvl8pPr indent="-355600" lvl="7" marL="3657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8pPr>
            <a:lvl9pPr indent="-355600" lvl="8" marL="41148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714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83333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8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714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83333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8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200000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77777"/>
              </a:lnSpc>
              <a:spcBef>
                <a:spcPts val="45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8" name="Google Shape;68;p41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/>
          <p:cNvPicPr preferRelativeResize="0"/>
          <p:nvPr/>
        </p:nvPicPr>
        <p:blipFill rotWithShape="1">
          <a:blip r:embed="rId1">
            <a:alphaModFix/>
          </a:blip>
          <a:srcRect b="52379" l="0" r="0" t="26190"/>
          <a:stretch/>
        </p:blipFill>
        <p:spPr>
          <a:xfrm>
            <a:off x="0" y="0"/>
            <a:ext cx="12194117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2"/>
          <p:cNvSpPr/>
          <p:nvPr/>
        </p:nvSpPr>
        <p:spPr>
          <a:xfrm>
            <a:off x="0" y="684214"/>
            <a:ext cx="12192000" cy="109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2"/>
          <p:cNvSpPr txBox="1"/>
          <p:nvPr>
            <p:ph idx="1" type="body"/>
          </p:nvPr>
        </p:nvSpPr>
        <p:spPr>
          <a:xfrm>
            <a:off x="609600" y="16764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0" type="dt"/>
          </p:nvPr>
        </p:nvSpPr>
        <p:spPr>
          <a:xfrm>
            <a:off x="7010400" y="642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09600" y="642620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2"/>
          <p:cNvSpPr txBox="1"/>
          <p:nvPr>
            <p:ph type="title"/>
          </p:nvPr>
        </p:nvSpPr>
        <p:spPr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2"/>
          <p:cNvSpPr/>
          <p:nvPr/>
        </p:nvSpPr>
        <p:spPr>
          <a:xfrm>
            <a:off x="0" y="6721476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_Logo_RGB_PNG" id="17" name="Google Shape;1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19734" y="6035676"/>
            <a:ext cx="2059517" cy="676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khanacademy.org/science/ap-biology/gene-expression-and-regulation/mutations-ap/a/genetic-variation-in-prokaryotes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09600" y="1143000"/>
            <a:ext cx="10972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Variation due to sexual reproduction &amp; mutation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omatic mutation" id="204" name="Google Shape;20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51311"/>
            <a:ext cx="5716044" cy="505097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6526061" y="1802211"/>
            <a:ext cx="5512442" cy="48087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rbel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Consequence of Somatic Mutations</a:t>
            </a:r>
            <a:endParaRPr/>
          </a:p>
          <a:p>
            <a:pPr indent="-283464" lvl="1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inherited as not in gamete</a:t>
            </a:r>
            <a:endParaRPr/>
          </a:p>
          <a:p>
            <a:pPr indent="-283464" lvl="1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usually affect health or fertility because the mutation is limited to a particular cell line</a:t>
            </a:r>
            <a:endParaRPr/>
          </a:p>
          <a:p>
            <a:pPr indent="-283464" lvl="1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Unless…. </a:t>
            </a:r>
            <a:endParaRPr/>
          </a:p>
          <a:p>
            <a:pPr indent="-283464" lvl="2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cancer</a:t>
            </a:r>
            <a:endParaRPr/>
          </a:p>
          <a:p>
            <a:pPr indent="-283464" lvl="2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happens early in embryonic development resulting in all cells carrying the mutation</a:t>
            </a:r>
            <a:endParaRPr/>
          </a:p>
        </p:txBody>
      </p:sp>
      <p:sp>
        <p:nvSpPr>
          <p:cNvPr id="206" name="Google Shape;206;p10"/>
          <p:cNvSpPr txBox="1"/>
          <p:nvPr>
            <p:ph type="title"/>
          </p:nvPr>
        </p:nvSpPr>
        <p:spPr>
          <a:xfrm>
            <a:off x="609600" y="1025108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6: </a:t>
            </a:r>
            <a:r>
              <a:rPr lang="en-US" sz="2400"/>
              <a:t>Discuss the consequences of a mutation occurring in a germline cell and in a somatic cell</a:t>
            </a:r>
            <a:br>
              <a:rPr lang="en-US" sz="2400"/>
            </a:br>
            <a:endParaRPr b="1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omatic mutation" id="212" name="Google Shape;21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51311"/>
            <a:ext cx="5716044" cy="505097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6526061" y="1802211"/>
            <a:ext cx="5512442" cy="48087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rbel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Consequence of Germline Mutations</a:t>
            </a:r>
            <a:endParaRPr/>
          </a:p>
          <a:p>
            <a:pPr indent="-283464" lvl="1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usually affect health of the individual  that underwent the mutation</a:t>
            </a:r>
            <a:endParaRPr/>
          </a:p>
          <a:p>
            <a:pPr indent="-283464" lvl="1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passed onto offspring</a:t>
            </a:r>
            <a:endParaRPr/>
          </a:p>
          <a:p>
            <a:pPr indent="-283464" lvl="1" marL="28346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be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offspring’s health/fertility can be affected as all their cells will carry the mutation</a:t>
            </a:r>
            <a:endParaRPr/>
          </a:p>
        </p:txBody>
      </p:sp>
      <p:sp>
        <p:nvSpPr>
          <p:cNvPr id="214" name="Google Shape;214;p11"/>
          <p:cNvSpPr txBox="1"/>
          <p:nvPr>
            <p:ph type="title"/>
          </p:nvPr>
        </p:nvSpPr>
        <p:spPr>
          <a:xfrm>
            <a:off x="609600" y="1025108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6: </a:t>
            </a:r>
            <a:r>
              <a:rPr lang="en-US" sz="2400"/>
              <a:t>Discuss the consequences of a mutation occurring in a germline cell and in a somatic cell</a:t>
            </a:r>
            <a:br>
              <a:rPr lang="en-US" sz="2400"/>
            </a:br>
            <a:endParaRPr b="1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609600" y="1025108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7: </a:t>
            </a:r>
            <a:r>
              <a:rPr lang="en-US" sz="2400"/>
              <a:t>What are the causes of mutations</a:t>
            </a:r>
            <a:br>
              <a:rPr lang="en-US" sz="2400"/>
            </a:br>
            <a:endParaRPr b="1" sz="2400"/>
          </a:p>
        </p:txBody>
      </p:sp>
      <p:grpSp>
        <p:nvGrpSpPr>
          <p:cNvPr id="221" name="Google Shape;221;p12"/>
          <p:cNvGrpSpPr/>
          <p:nvPr/>
        </p:nvGrpSpPr>
        <p:grpSpPr>
          <a:xfrm>
            <a:off x="4687268" y="1712112"/>
            <a:ext cx="7188741" cy="5069537"/>
            <a:chOff x="88539" y="1204"/>
            <a:chExt cx="7188741" cy="5069537"/>
          </a:xfrm>
        </p:grpSpPr>
        <p:sp>
          <p:nvSpPr>
            <p:cNvPr id="222" name="Google Shape;222;p12"/>
            <p:cNvSpPr/>
            <p:nvPr/>
          </p:nvSpPr>
          <p:spPr>
            <a:xfrm>
              <a:off x="4088046" y="3652763"/>
              <a:ext cx="531539" cy="10128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30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2"/>
            <p:cNvSpPr txBox="1"/>
            <p:nvPr/>
          </p:nvSpPr>
          <p:spPr>
            <a:xfrm>
              <a:off x="4325219" y="4130588"/>
              <a:ext cx="57192" cy="57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4088046" y="3607043"/>
              <a:ext cx="53153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30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 txBox="1"/>
            <p:nvPr/>
          </p:nvSpPr>
          <p:spPr>
            <a:xfrm>
              <a:off x="4340527" y="3639475"/>
              <a:ext cx="26576" cy="26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4088046" y="2639922"/>
              <a:ext cx="531539" cy="101284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0030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2"/>
            <p:cNvSpPr txBox="1"/>
            <p:nvPr/>
          </p:nvSpPr>
          <p:spPr>
            <a:xfrm>
              <a:off x="4325219" y="3117747"/>
              <a:ext cx="57192" cy="57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898811" y="2133501"/>
              <a:ext cx="531539" cy="15192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29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2"/>
            <p:cNvSpPr txBox="1"/>
            <p:nvPr/>
          </p:nvSpPr>
          <p:spPr>
            <a:xfrm>
              <a:off x="1124342" y="2852893"/>
              <a:ext cx="80478" cy="80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4088046" y="1581361"/>
              <a:ext cx="53153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30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 txBox="1"/>
            <p:nvPr/>
          </p:nvSpPr>
          <p:spPr>
            <a:xfrm>
              <a:off x="4340527" y="1613792"/>
              <a:ext cx="26576" cy="26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898811" y="1627081"/>
              <a:ext cx="531539" cy="50642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0029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2"/>
            <p:cNvSpPr txBox="1"/>
            <p:nvPr/>
          </p:nvSpPr>
          <p:spPr>
            <a:xfrm>
              <a:off x="1146227" y="1861937"/>
              <a:ext cx="36708" cy="36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4088046" y="568519"/>
              <a:ext cx="53153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30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 txBox="1"/>
            <p:nvPr/>
          </p:nvSpPr>
          <p:spPr>
            <a:xfrm>
              <a:off x="4340527" y="600951"/>
              <a:ext cx="26576" cy="26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898811" y="614239"/>
              <a:ext cx="531539" cy="151926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0029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 txBox="1"/>
            <p:nvPr/>
          </p:nvSpPr>
          <p:spPr>
            <a:xfrm>
              <a:off x="1124342" y="1333631"/>
              <a:ext cx="80478" cy="80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 rot="-5400000">
              <a:off x="-1638622" y="1728365"/>
              <a:ext cx="42645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 txBox="1"/>
            <p:nvPr/>
          </p:nvSpPr>
          <p:spPr>
            <a:xfrm rot="-5400000">
              <a:off x="-1638622" y="1728365"/>
              <a:ext cx="42645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Causes of mutation</a:t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1430350" y="209103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1430350" y="209103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Cell division</a:t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4619585" y="209103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 txBox="1"/>
            <p:nvPr/>
          </p:nvSpPr>
          <p:spPr>
            <a:xfrm>
              <a:off x="4619585" y="209103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Chromosome mutations</a:t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1430350" y="1221944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 txBox="1"/>
            <p:nvPr/>
          </p:nvSpPr>
          <p:spPr>
            <a:xfrm>
              <a:off x="1430350" y="1221944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Replication Errors</a:t>
              </a: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4619585" y="1221944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2"/>
            <p:cNvSpPr txBox="1"/>
            <p:nvPr/>
          </p:nvSpPr>
          <p:spPr>
            <a:xfrm>
              <a:off x="4619585" y="1221944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Gene mutations</a:t>
              </a: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1430350" y="3247627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2"/>
            <p:cNvSpPr txBox="1"/>
            <p:nvPr/>
          </p:nvSpPr>
          <p:spPr>
            <a:xfrm>
              <a:off x="1430350" y="3247627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Mutagens</a:t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4619585" y="2234785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2"/>
            <p:cNvSpPr txBox="1"/>
            <p:nvPr/>
          </p:nvSpPr>
          <p:spPr>
            <a:xfrm>
              <a:off x="4619585" y="2234785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4619585" y="3247627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2"/>
            <p:cNvSpPr txBox="1"/>
            <p:nvPr/>
          </p:nvSpPr>
          <p:spPr>
            <a:xfrm>
              <a:off x="4619585" y="3247627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chemical</a:t>
              </a: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4619585" y="4260468"/>
              <a:ext cx="2657695" cy="810273"/>
            </a:xfrm>
            <a:prstGeom prst="rect">
              <a:avLst/>
            </a:prstGeom>
            <a:solidFill>
              <a:srgbClr val="00365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 txBox="1"/>
            <p:nvPr/>
          </p:nvSpPr>
          <p:spPr>
            <a:xfrm>
              <a:off x="4619585" y="4260468"/>
              <a:ext cx="2657695" cy="810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Biological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>
            <p:ph idx="1" type="body"/>
          </p:nvPr>
        </p:nvSpPr>
        <p:spPr>
          <a:xfrm>
            <a:off x="977030" y="1551213"/>
            <a:ext cx="10282653" cy="5453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Mutagen </a:t>
            </a:r>
            <a:r>
              <a:rPr lang="en-US" sz="2400"/>
              <a:t>– an environmental factor that causes a change in the structure of DNA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Increase the mutation rate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62" name="Google Shape;262;p13"/>
          <p:cNvPicPr preferRelativeResize="0"/>
          <p:nvPr/>
        </p:nvPicPr>
        <p:blipFill rotWithShape="1">
          <a:blip r:embed="rId3">
            <a:alphaModFix/>
          </a:blip>
          <a:srcRect b="0" l="8321" r="5964" t="14150"/>
          <a:stretch/>
        </p:blipFill>
        <p:spPr>
          <a:xfrm>
            <a:off x="2977977" y="2950007"/>
            <a:ext cx="5978131" cy="355964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3"/>
          <p:cNvSpPr txBox="1"/>
          <p:nvPr/>
        </p:nvSpPr>
        <p:spPr>
          <a:xfrm>
            <a:off x="820284" y="1032465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8: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Define the term mutagen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5360894" y="4805082"/>
            <a:ext cx="6831106" cy="18467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 txBox="1"/>
          <p:nvPr>
            <p:ph idx="1" type="body"/>
          </p:nvPr>
        </p:nvSpPr>
        <p:spPr>
          <a:xfrm>
            <a:off x="0" y="1375365"/>
            <a:ext cx="6594309" cy="4679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227012" lvl="1" marL="228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00"/>
              <a:buChar char="▪"/>
            </a:pPr>
            <a:r>
              <a:rPr lang="en-US" sz="2200">
                <a:solidFill>
                  <a:srgbClr val="FF0000"/>
                </a:solidFill>
              </a:rPr>
              <a:t>Physical Mutagens: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All produce energy that damages/changes the structure of DNA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Radiation, Ultra violet light, nuclear radiation.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Example: </a:t>
            </a:r>
            <a:endParaRPr/>
          </a:p>
          <a:p>
            <a:pPr indent="-231775" lvl="4" marL="915988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Ultra Violet light causes adjacent bases in DNA to bind together</a:t>
            </a:r>
            <a:endParaRPr/>
          </a:p>
          <a:p>
            <a:pPr indent="-231775" lvl="4" marL="915988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Radiation contains energy that damages DNA, altering the structure of DNA</a:t>
            </a:r>
            <a:endParaRPr/>
          </a:p>
          <a:p>
            <a:pPr indent="-92075" lvl="3" marL="682625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71" name="Google Shape;271;p14"/>
          <p:cNvPicPr preferRelativeResize="0"/>
          <p:nvPr/>
        </p:nvPicPr>
        <p:blipFill rotWithShape="1">
          <a:blip r:embed="rId3">
            <a:alphaModFix/>
          </a:blip>
          <a:srcRect b="68584" l="0" r="0" t="0"/>
          <a:stretch/>
        </p:blipFill>
        <p:spPr>
          <a:xfrm>
            <a:off x="5597691" y="4911733"/>
            <a:ext cx="6594309" cy="163342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4"/>
          <p:cNvSpPr txBox="1"/>
          <p:nvPr/>
        </p:nvSpPr>
        <p:spPr>
          <a:xfrm>
            <a:off x="820284" y="1032465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9: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Explain, including examples, how physical mutagens in the environment can cause mutations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273" name="Google Shape;273;p14"/>
          <p:cNvPicPr preferRelativeResize="0"/>
          <p:nvPr/>
        </p:nvPicPr>
        <p:blipFill rotWithShape="1">
          <a:blip r:embed="rId4">
            <a:alphaModFix/>
          </a:blip>
          <a:srcRect b="45744" l="0" r="0" t="12640"/>
          <a:stretch/>
        </p:blipFill>
        <p:spPr>
          <a:xfrm>
            <a:off x="6342091" y="1812394"/>
            <a:ext cx="5731510" cy="2669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>
            <p:ph idx="1" type="body"/>
          </p:nvPr>
        </p:nvSpPr>
        <p:spPr>
          <a:xfrm>
            <a:off x="609600" y="1653436"/>
            <a:ext cx="1055109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7012" lvl="1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>
                <a:solidFill>
                  <a:srgbClr val="FF0000"/>
                </a:solidFill>
              </a:rPr>
              <a:t>Chemical Mutagens: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A chemical in the environment that reacts with DNA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Alcohol, Smoke, mustard gas. 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These may substitute a base or add/remove bases or change the chemical properties of DNA. 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Exact affect depends on the chemical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Example: mustard gas causes guanine in DNA to be replaced by other bases</a:t>
            </a:r>
            <a:endParaRPr/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 b="28531" l="0" r="0" t="29039"/>
          <a:stretch/>
        </p:blipFill>
        <p:spPr>
          <a:xfrm>
            <a:off x="2813229" y="4995726"/>
            <a:ext cx="5566683" cy="1862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 txBox="1"/>
          <p:nvPr/>
        </p:nvSpPr>
        <p:spPr>
          <a:xfrm>
            <a:off x="820284" y="1008457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9: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Explain, including examples, how chemical mutagens in the environment can cause mutations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>
            <p:ph idx="1" type="body"/>
          </p:nvPr>
        </p:nvSpPr>
        <p:spPr>
          <a:xfrm>
            <a:off x="609600" y="1916817"/>
            <a:ext cx="1091434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7012" lvl="1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>
                <a:solidFill>
                  <a:srgbClr val="FF0000"/>
                </a:solidFill>
              </a:rPr>
              <a:t>Biological Mutagens: 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Virus, bacteria, microorganisms that infect cells, causing damage/change to the DNA of the cell</a:t>
            </a:r>
            <a:endParaRPr/>
          </a:p>
          <a:p>
            <a:pPr indent="-219074" lvl="2" marL="449263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/>
              <a:t>Example: some bacteria produce toxins that damage DNA. A virus can damage DNA when they insert their genome into the DNA of the cell</a:t>
            </a:r>
            <a:endParaRPr/>
          </a:p>
          <a:p>
            <a:pPr indent="0" lvl="2" marL="230188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0" t="71130"/>
          <a:stretch/>
        </p:blipFill>
        <p:spPr>
          <a:xfrm>
            <a:off x="1372738" y="4359058"/>
            <a:ext cx="8807430" cy="20048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609600" y="1231017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9: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Explain, including examples, how biological mutagens in the environment can cause mutations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/>
          <p:nvPr>
            <p:ph idx="1" type="body"/>
          </p:nvPr>
        </p:nvSpPr>
        <p:spPr>
          <a:xfrm>
            <a:off x="609600" y="16764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Complete Biozone 166, 170 and 172</a:t>
            </a:r>
            <a:endParaRPr/>
          </a:p>
          <a:p>
            <a:pPr indent="-342900" lvl="0" marL="342900" rtl="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Read pages 97 – 100</a:t>
            </a:r>
            <a:endParaRPr/>
          </a:p>
          <a:p>
            <a:pPr indent="-342900" lvl="0" marL="342900" rtl="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Answer Topic Questions 10, 11 &amp; 12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609600" y="990600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Homework Activity 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/>
        </p:nvSpPr>
        <p:spPr>
          <a:xfrm>
            <a:off x="609600" y="1057835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10: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is a gene mutation? 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 txBox="1"/>
          <p:nvPr>
            <p:ph idx="1" type="body"/>
          </p:nvPr>
        </p:nvSpPr>
        <p:spPr>
          <a:xfrm>
            <a:off x="609600" y="16764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267" y="1716066"/>
            <a:ext cx="10324938" cy="487635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57795" y="1030266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11: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the three types of point mutations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972551" y="1842849"/>
            <a:ext cx="10973510" cy="2905613"/>
            <a:chOff x="933449" y="4648199"/>
            <a:chExt cx="9861330" cy="1477644"/>
          </a:xfrm>
        </p:grpSpPr>
        <p:grpSp>
          <p:nvGrpSpPr>
            <p:cNvPr id="96" name="Google Shape;96;p2"/>
            <p:cNvGrpSpPr/>
            <p:nvPr/>
          </p:nvGrpSpPr>
          <p:grpSpPr>
            <a:xfrm>
              <a:off x="933449" y="4648199"/>
              <a:ext cx="9861330" cy="1477644"/>
              <a:chOff x="933449" y="4648199"/>
              <a:chExt cx="9861330" cy="1477644"/>
            </a:xfrm>
          </p:grpSpPr>
          <p:sp>
            <p:nvSpPr>
              <p:cNvPr id="97" name="Google Shape;97;p2"/>
              <p:cNvSpPr txBox="1"/>
              <p:nvPr/>
            </p:nvSpPr>
            <p:spPr>
              <a:xfrm>
                <a:off x="933449" y="4648199"/>
                <a:ext cx="9621023" cy="1477644"/>
              </a:xfrm>
              <a:prstGeom prst="rect">
                <a:avLst/>
              </a:prstGeom>
              <a:solidFill>
                <a:srgbClr val="D8D8D8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b="0" i="0" lang="en-US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98" name="Google Shape;98;p2"/>
              <p:cNvSpPr txBox="1"/>
              <p:nvPr/>
            </p:nvSpPr>
            <p:spPr>
              <a:xfrm>
                <a:off x="3007419" y="4724390"/>
                <a:ext cx="7787360" cy="1312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Variations in genotype of offspring arise as a result of the processes of meiosis, including crossing over &amp; random assortment of chromosomes, and fertilisation, as well as a result of mutations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Explain how sexual reproduction and mutations result in variation in genotype of offspring</a:t>
                </a:r>
                <a:endParaRPr b="1" i="0" sz="2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t/>
                </a:r>
                <a:endParaRPr b="1" i="0" sz="2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2"/>
            <p:cNvSpPr txBox="1"/>
            <p:nvPr/>
          </p:nvSpPr>
          <p:spPr>
            <a:xfrm>
              <a:off x="979387" y="4701706"/>
              <a:ext cx="1786554" cy="25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Droid Sans Mono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Droid Sans Mono"/>
                  <a:ea typeface="Droid Sans Mono"/>
                  <a:cs typeface="Droid Sans Mono"/>
                  <a:sym typeface="Droid Sans Mono"/>
                </a:rPr>
                <a:t>Syllabus:</a:t>
              </a:r>
              <a:endParaRPr b="0" i="0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2"/>
          <p:cNvSpPr txBox="1"/>
          <p:nvPr/>
        </p:nvSpPr>
        <p:spPr>
          <a:xfrm>
            <a:off x="1092007" y="3635752"/>
            <a:ext cx="218842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Droid Sans Mono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Essential </a:t>
            </a:r>
            <a:br>
              <a:rPr b="1" i="0" lang="en-US" sz="2600" u="none" cap="none" strike="noStrike">
                <a:solidFill>
                  <a:srgbClr val="FFFF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b="1" i="0" lang="en-US" sz="2600" u="none" cap="none" strike="noStrike">
                <a:solidFill>
                  <a:srgbClr val="FFFF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Question: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/>
        </p:nvSpPr>
        <p:spPr>
          <a:xfrm>
            <a:off x="457795" y="1030266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12: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the possible effects of a substitution mutation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0"/>
          <p:cNvSpPr txBox="1"/>
          <p:nvPr>
            <p:ph idx="1" type="body"/>
          </p:nvPr>
        </p:nvSpPr>
        <p:spPr>
          <a:xfrm>
            <a:off x="609600" y="1915574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/>
              <a:t>Synonymous or silent mutation</a:t>
            </a:r>
            <a:endParaRPr/>
          </a:p>
          <a:p>
            <a:pPr indent="-342900" lvl="0" marL="342900" rtl="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/>
              <a:t>Nonsense mutation</a:t>
            </a:r>
            <a:endParaRPr/>
          </a:p>
          <a:p>
            <a:pPr indent="-342900" lvl="0" marL="342900" rtl="0" algn="l">
              <a:lnSpc>
                <a:spcPct val="122222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/>
              <a:t>Missense mutation</a:t>
            </a:r>
            <a:endParaRPr/>
          </a:p>
        </p:txBody>
      </p:sp>
      <p:pic>
        <p:nvPicPr>
          <p:cNvPr id="318" name="Google Shape;3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8746" y="1902802"/>
            <a:ext cx="6895459" cy="366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>
            <p:ph idx="1" type="body"/>
          </p:nvPr>
        </p:nvSpPr>
        <p:spPr>
          <a:xfrm>
            <a:off x="609599" y="1994315"/>
            <a:ext cx="51815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Deletion or insertion of a nucleotide can change the which bases are read together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2200"/>
              <a:t>Insertions &amp; Deletions are classified as </a:t>
            </a:r>
            <a:r>
              <a:rPr b="1" lang="en-US" sz="2200">
                <a:solidFill>
                  <a:schemeClr val="accent2"/>
                </a:solidFill>
              </a:rPr>
              <a:t>frameshift mutations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325" name="Google Shape;325;p21"/>
          <p:cNvPicPr preferRelativeResize="0"/>
          <p:nvPr/>
        </p:nvPicPr>
        <p:blipFill rotWithShape="1">
          <a:blip r:embed="rId3">
            <a:alphaModFix/>
          </a:blip>
          <a:srcRect b="0" l="0" r="14010" t="0"/>
          <a:stretch/>
        </p:blipFill>
        <p:spPr>
          <a:xfrm>
            <a:off x="6400852" y="1373166"/>
            <a:ext cx="5611856" cy="308230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1"/>
          <p:cNvSpPr txBox="1"/>
          <p:nvPr/>
        </p:nvSpPr>
        <p:spPr>
          <a:xfrm>
            <a:off x="457795" y="1030266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13: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the possible effects of a deletion or insertion mutation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4">
            <a:alphaModFix/>
          </a:blip>
          <a:srcRect b="28041" l="0" r="0" t="0"/>
          <a:stretch/>
        </p:blipFill>
        <p:spPr>
          <a:xfrm>
            <a:off x="1757350" y="4213412"/>
            <a:ext cx="7697652" cy="189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/>
        </p:nvSpPr>
        <p:spPr>
          <a:xfrm>
            <a:off x="457795" y="1030266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14: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the possible effects of a deletion or insertion mutation if the mutated DNA sequence is transcribed in mRNA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2"/>
          <p:cNvSpPr txBox="1"/>
          <p:nvPr/>
        </p:nvSpPr>
        <p:spPr>
          <a:xfrm>
            <a:off x="686395" y="1860178"/>
            <a:ext cx="10744200" cy="328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occur if the deletion or insertion occurred on an intron?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deletion or insertion occurred on an exon?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/>
        </p:nvSpPr>
        <p:spPr>
          <a:xfrm>
            <a:off x="457795" y="1030266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15: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are Chromosome mutations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686395" y="1860178"/>
            <a:ext cx="10744200" cy="3281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 mutations result from errors during cell division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include change to chromosome number and can be viewed using a karyotype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change to chromosome structure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idx="1" type="body"/>
          </p:nvPr>
        </p:nvSpPr>
        <p:spPr>
          <a:xfrm>
            <a:off x="505522" y="2110600"/>
            <a:ext cx="10764644" cy="574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Read pages 102 – 104 and complete Biozone 175, 177 and 178 to answer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505522" y="1187772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16: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the terms monoploidy, aneuploidy and polyploidy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609600" y="12557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17: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non-disjunction and how it can lead to aneuploidy or polyploidy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523" y="2644558"/>
            <a:ext cx="8235375" cy="395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6"/>
          <p:cNvPicPr preferRelativeResize="0"/>
          <p:nvPr/>
        </p:nvPicPr>
        <p:blipFill rotWithShape="1">
          <a:blip r:embed="rId3">
            <a:alphaModFix/>
          </a:blip>
          <a:srcRect b="17345" l="11441" r="11100" t="27868"/>
          <a:stretch/>
        </p:blipFill>
        <p:spPr>
          <a:xfrm>
            <a:off x="3144645" y="2166654"/>
            <a:ext cx="8744680" cy="437234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6"/>
          <p:cNvSpPr txBox="1"/>
          <p:nvPr/>
        </p:nvSpPr>
        <p:spPr>
          <a:xfrm>
            <a:off x="609600" y="1196898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Topic Question 18: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Genetic variation can be caused by changes to chromosome structure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/>
          <p:nvPr>
            <p:ph idx="1" type="body"/>
          </p:nvPr>
        </p:nvSpPr>
        <p:spPr>
          <a:xfrm>
            <a:off x="639607" y="2212109"/>
            <a:ext cx="4198030" cy="4027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Duplication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Extra copy is made of a section of chromosome &amp; inserted either into the same chromosome or another chromosome 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Change the number of copies of particular genes</a:t>
            </a:r>
            <a:endParaRPr/>
          </a:p>
        </p:txBody>
      </p:sp>
      <p:pic>
        <p:nvPicPr>
          <p:cNvPr id="369" name="Google Shape;3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828" y="1793505"/>
            <a:ext cx="6689271" cy="486492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7"/>
          <p:cNvSpPr txBox="1"/>
          <p:nvPr/>
        </p:nvSpPr>
        <p:spPr>
          <a:xfrm>
            <a:off x="876299" y="1107705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Topic Question 18: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Genetic variation can be caused by changes to chromosome structure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"/>
          <p:cNvSpPr txBox="1"/>
          <p:nvPr>
            <p:ph idx="1" type="body"/>
          </p:nvPr>
        </p:nvSpPr>
        <p:spPr>
          <a:xfrm>
            <a:off x="912813" y="2144485"/>
            <a:ext cx="4720544" cy="3124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Deletion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Chromosome may undergo double-stranded breaks at two positions &amp; the section between may drop out, removing all its genes with it</a:t>
            </a:r>
            <a:endParaRPr/>
          </a:p>
        </p:txBody>
      </p:sp>
      <p:pic>
        <p:nvPicPr>
          <p:cNvPr id="377" name="Google Shape;3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7363" y="2141989"/>
            <a:ext cx="5563507" cy="349930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8"/>
          <p:cNvSpPr txBox="1"/>
          <p:nvPr/>
        </p:nvSpPr>
        <p:spPr>
          <a:xfrm>
            <a:off x="820963" y="1246414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Topic Question 18: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Genetic variation can be caused by changes to chromosome structure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/>
          <p:nvPr>
            <p:ph idx="1" type="body"/>
          </p:nvPr>
        </p:nvSpPr>
        <p:spPr>
          <a:xfrm>
            <a:off x="379414" y="2135389"/>
            <a:ext cx="6288087" cy="3221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Inversion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Chromosome breaks in 2 places &amp; the segment in the middle rotates 180 degrees before being re-joined with the chromosome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Reverses the normal sequence of genes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Usually less dramatic that other types of chromosome mutations as genes are not lost or gained &amp; the genes within the inverted segment can still function normally</a:t>
            </a:r>
            <a:endParaRPr/>
          </a:p>
        </p:txBody>
      </p:sp>
      <p:pic>
        <p:nvPicPr>
          <p:cNvPr id="385" name="Google Shape;3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72" y="1241644"/>
            <a:ext cx="4702628" cy="537443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9"/>
          <p:cNvSpPr txBox="1"/>
          <p:nvPr/>
        </p:nvSpPr>
        <p:spPr>
          <a:xfrm>
            <a:off x="725361" y="1158010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Topic Question 18: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Genetic variation can be caused by changes to chromosome structure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771728" y="777098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you need to complete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771728" y="1752600"/>
            <a:ext cx="11420272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/>
              <a:t>BIOLOGY WA UNITS 3&amp;4</a:t>
            </a:r>
            <a:endParaRPr sz="2400"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Chapter 4 Variation and Mutation pg. 91-110</a:t>
            </a:r>
            <a:endParaRPr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Questions</a:t>
            </a:r>
            <a:endParaRPr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Set 4.4 pg. 95 Q 1-5</a:t>
            </a:r>
            <a:endParaRPr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Set 4.5 pg. 97 Q 1-5</a:t>
            </a:r>
            <a:endParaRPr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Set 4.6a pg. 100 Q 1-4</a:t>
            </a:r>
            <a:endParaRPr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Set 4.6b pg. 107 Q 1-8</a:t>
            </a:r>
            <a:endParaRPr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Set 4.7 pg. 110 Q 1-5</a:t>
            </a:r>
            <a:endParaRPr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 u="sng"/>
              <a:t>BIOZONE</a:t>
            </a:r>
            <a:endParaRPr sz="2400"/>
          </a:p>
          <a:p>
            <a:pPr indent="-342900" lvl="0" marL="34290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Activity Number: 166, 170, 172, 175, 176, 177, 178, </a:t>
            </a:r>
            <a:endParaRPr/>
          </a:p>
          <a:p>
            <a:pPr indent="0" lvl="0" marL="0" rtl="0" algn="l">
              <a:lnSpc>
                <a:spcPct val="91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"/>
          <p:cNvSpPr txBox="1"/>
          <p:nvPr>
            <p:ph idx="1" type="body"/>
          </p:nvPr>
        </p:nvSpPr>
        <p:spPr>
          <a:xfrm>
            <a:off x="299133" y="2006121"/>
            <a:ext cx="5585958" cy="4767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Translocations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When a section of one chromosome breaks off &amp; re-attaches to another chromosome</a:t>
            </a:r>
            <a:endParaRPr/>
          </a:p>
          <a:p>
            <a:pPr indent="-227012" lvl="1" marL="228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Example: in humans when a segment of chromosome 8 ends up with chromosome 14 or vise versa, the normal control over the genes in that sequence is lost, resulting in a form of cancer 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 </a:t>
            </a:r>
            <a:endParaRPr/>
          </a:p>
        </p:txBody>
      </p:sp>
      <p:pic>
        <p:nvPicPr>
          <p:cNvPr id="393" name="Google Shape;3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9090" y="2016264"/>
            <a:ext cx="5703777" cy="4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0"/>
          <p:cNvSpPr txBox="1"/>
          <p:nvPr/>
        </p:nvSpPr>
        <p:spPr>
          <a:xfrm>
            <a:off x="454366" y="1088252"/>
            <a:ext cx="1128326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Topic Question 18: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Genetic variation can be caused by changes to chromosome structure 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 txBox="1"/>
          <p:nvPr>
            <p:ph idx="1" type="body"/>
          </p:nvPr>
        </p:nvSpPr>
        <p:spPr>
          <a:xfrm>
            <a:off x="516627" y="1942143"/>
            <a:ext cx="6259551" cy="4678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Mutation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Transformation - a bacterium takes in DNA from its environment, often DNA that's been shed by other bacteria. If the DNA is in the form of a circular DNA called a </a:t>
            </a:r>
            <a:r>
              <a:rPr b="1" lang="en-US" sz="2000"/>
              <a:t>plasmid</a:t>
            </a:r>
            <a:r>
              <a:rPr lang="en-US" sz="2000"/>
              <a:t>, it can be copied in the receiving cell and passed on to its descendants.</a:t>
            </a:r>
            <a:endParaRPr sz="2000"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Conjunction - DNA is transferred from one bacterium to another. After the donor cell pulls itself close to the recipient using a structure called a pilus, DNA is transferred between cells. In most cases, this DNA is in the form of a plasmid.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https://www.khanacademy.org/science/ap-biology/gene-expression-and-regulation/mutations-ap/a/genetic-variation-in-prokaryotes</a:t>
            </a:r>
            <a:r>
              <a:rPr lang="en-US" sz="2000"/>
              <a:t>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2000"/>
            </a:br>
            <a:endParaRPr sz="2000"/>
          </a:p>
          <a:p>
            <a:pPr indent="-215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401" name="Google Shape;401;p31"/>
          <p:cNvSpPr txBox="1"/>
          <p:nvPr/>
        </p:nvSpPr>
        <p:spPr>
          <a:xfrm>
            <a:off x="609600" y="1066800"/>
            <a:ext cx="8415408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19: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how genetic variation can occur in asexually reproducing prokaryotes</a:t>
            </a:r>
            <a:b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ft: plasmid taken up by transformation.&#10;&#10;Right: linear DNA fragment taken up by transformation and swapped into the bacterial chromosome by homologous recombination." id="402" name="Google Shape;4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4973" y="73536"/>
            <a:ext cx="2307027" cy="291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 An F+ donor cell contains its chromosomal DNA and  an F plasmid. It has a rodlike pilus. A recipient F- cell has only a chromosome and no F plasmid.&#10;&#10;2. The donor cell uses its pilus to attach to the recipient cell, and the two cells are pulled together.&#10;&#10;3. A channel forms between the cytoplasms of the two cells, and a single strand of the F plasmid is fed through. &#10;&#10;4. Both of the cells now have an F plasmid and are F+. The former recipient cell is now a new donor and can form a pilus." id="403" name="Google Shape;40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178" y="2988528"/>
            <a:ext cx="4410962" cy="363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4"/>
          <p:cNvGrpSpPr/>
          <p:nvPr/>
        </p:nvGrpSpPr>
        <p:grpSpPr>
          <a:xfrm>
            <a:off x="7096125" y="4432300"/>
            <a:ext cx="3341688" cy="1276350"/>
            <a:chOff x="5359400" y="4343399"/>
            <a:chExt cx="3341255" cy="1276375"/>
          </a:xfrm>
        </p:grpSpPr>
        <p:sp>
          <p:nvSpPr>
            <p:cNvPr id="114" name="Google Shape;114;p4"/>
            <p:cNvSpPr/>
            <p:nvPr/>
          </p:nvSpPr>
          <p:spPr>
            <a:xfrm>
              <a:off x="5359400" y="4343399"/>
              <a:ext cx="3326969" cy="1276375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5373255" y="4438888"/>
              <a:ext cx="3327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Epigenetics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Chemicals that can switch genes on or off (only changes phenotypes, not genotypes)</a:t>
              </a:r>
              <a:endParaRPr/>
            </a:p>
          </p:txBody>
        </p:sp>
      </p:grpSp>
      <p:sp>
        <p:nvSpPr>
          <p:cNvPr id="116" name="Google Shape;116;p4"/>
          <p:cNvSpPr txBox="1"/>
          <p:nvPr>
            <p:ph type="title"/>
          </p:nvPr>
        </p:nvSpPr>
        <p:spPr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Droid Sans Mono"/>
                <a:ea typeface="Droid Sans Mono"/>
                <a:cs typeface="Droid Sans Mono"/>
                <a:sym typeface="Droid Sans Mono"/>
              </a:rPr>
              <a:t>Topic Question 1: </a:t>
            </a:r>
            <a:r>
              <a:rPr b="1" lang="en-US"/>
              <a:t>What are the main mechanisms for genotypic and phenotypic variation?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676400" y="152400"/>
            <a:ext cx="502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Phenotypic expression of genes</a:t>
            </a:r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>
            <a:off x="4751388" y="3376614"/>
            <a:ext cx="2667000" cy="433387"/>
            <a:chOff x="2971800" y="3399974"/>
            <a:chExt cx="2667000" cy="433590"/>
          </a:xfrm>
        </p:grpSpPr>
        <p:sp>
          <p:nvSpPr>
            <p:cNvPr id="119" name="Google Shape;119;p4"/>
            <p:cNvSpPr/>
            <p:nvPr/>
          </p:nvSpPr>
          <p:spPr>
            <a:xfrm>
              <a:off x="2971800" y="3399974"/>
              <a:ext cx="2667000" cy="433590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3052618" y="3435050"/>
              <a:ext cx="25099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Change in genotype</a:t>
              </a:r>
              <a:endParaRPr/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4767263" y="5880100"/>
            <a:ext cx="2667000" cy="433388"/>
            <a:chOff x="2971800" y="3909810"/>
            <a:chExt cx="2667000" cy="433590"/>
          </a:xfrm>
        </p:grpSpPr>
        <p:sp>
          <p:nvSpPr>
            <p:cNvPr id="122" name="Google Shape;122;p4"/>
            <p:cNvSpPr/>
            <p:nvPr/>
          </p:nvSpPr>
          <p:spPr>
            <a:xfrm>
              <a:off x="2971800" y="3909810"/>
              <a:ext cx="2667000" cy="433590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2971800" y="3937769"/>
              <a:ext cx="2667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Change in phenotype</a:t>
              </a:r>
              <a:endParaRPr/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1828800" y="4438650"/>
            <a:ext cx="3327400" cy="1276350"/>
            <a:chOff x="5359400" y="4343399"/>
            <a:chExt cx="3327400" cy="1276375"/>
          </a:xfrm>
        </p:grpSpPr>
        <p:sp>
          <p:nvSpPr>
            <p:cNvPr id="125" name="Google Shape;125;p4"/>
            <p:cNvSpPr/>
            <p:nvPr/>
          </p:nvSpPr>
          <p:spPr>
            <a:xfrm>
              <a:off x="5359400" y="4343399"/>
              <a:ext cx="3327400" cy="1276375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5359400" y="4435930"/>
              <a:ext cx="3327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Internal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(e.g. presence or absence of hormones) and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external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environmental factors (e.g. temperature and light intensity)</a:t>
              </a:r>
              <a:endParaRPr/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4762500" y="4116389"/>
            <a:ext cx="2667000" cy="433387"/>
            <a:chOff x="2971800" y="3909810"/>
            <a:chExt cx="2667000" cy="433590"/>
          </a:xfrm>
        </p:grpSpPr>
        <p:sp>
          <p:nvSpPr>
            <p:cNvPr id="128" name="Google Shape;128;p4"/>
            <p:cNvSpPr/>
            <p:nvPr/>
          </p:nvSpPr>
          <p:spPr>
            <a:xfrm>
              <a:off x="2971800" y="3909810"/>
              <a:ext cx="2667000" cy="433590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2971800" y="3937769"/>
              <a:ext cx="2667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Environmental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factors</a:t>
              </a:r>
              <a:endParaRPr/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7086601" y="1924051"/>
            <a:ext cx="3336925" cy="1490958"/>
            <a:chOff x="5359400" y="4343399"/>
            <a:chExt cx="3336636" cy="1490987"/>
          </a:xfrm>
        </p:grpSpPr>
        <p:sp>
          <p:nvSpPr>
            <p:cNvPr id="131" name="Google Shape;131;p4"/>
            <p:cNvSpPr/>
            <p:nvPr/>
          </p:nvSpPr>
          <p:spPr>
            <a:xfrm>
              <a:off x="5359400" y="4343399"/>
              <a:ext cx="3327112" cy="1276375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5368636" y="4510921"/>
              <a:ext cx="3327400" cy="1323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Sexual reproduction processes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Independent (random) assortment, crossing over, random mating/fertilisation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773238" y="1924052"/>
            <a:ext cx="3327400" cy="1299641"/>
            <a:chOff x="5359400" y="4343399"/>
            <a:chExt cx="3327400" cy="1299666"/>
          </a:xfrm>
        </p:grpSpPr>
        <p:sp>
          <p:nvSpPr>
            <p:cNvPr id="134" name="Google Shape;134;p4"/>
            <p:cNvSpPr/>
            <p:nvPr/>
          </p:nvSpPr>
          <p:spPr>
            <a:xfrm>
              <a:off x="5359400" y="4343399"/>
              <a:ext cx="3327400" cy="1276375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359400" y="4565826"/>
              <a:ext cx="3327400" cy="1077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Mutation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Gene mutations and chromosome mutations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4762500" y="1624014"/>
            <a:ext cx="2667000" cy="433387"/>
            <a:chOff x="2971800" y="1600200"/>
            <a:chExt cx="2667000" cy="433590"/>
          </a:xfrm>
        </p:grpSpPr>
        <p:sp>
          <p:nvSpPr>
            <p:cNvPr id="137" name="Google Shape;137;p4"/>
            <p:cNvSpPr/>
            <p:nvPr/>
          </p:nvSpPr>
          <p:spPr>
            <a:xfrm>
              <a:off x="2971800" y="1600200"/>
              <a:ext cx="2667000" cy="433590"/>
            </a:xfrm>
            <a:prstGeom prst="roundRect">
              <a:avLst>
                <a:gd fmla="val 16667" name="adj"/>
              </a:avLst>
            </a:prstGeom>
            <a:solidFill>
              <a:srgbClr val="E4F3F9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3048000" y="1614494"/>
              <a:ext cx="2514600" cy="37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Sources of variation</a:t>
              </a:r>
              <a:endParaRPr/>
            </a:p>
          </p:txBody>
        </p:sp>
      </p:grpSp>
      <p:cxnSp>
        <p:nvCxnSpPr>
          <p:cNvPr id="139" name="Google Shape;139;p4"/>
          <p:cNvCxnSpPr/>
          <p:nvPr/>
        </p:nvCxnSpPr>
        <p:spPr>
          <a:xfrm flipH="1">
            <a:off x="6042025" y="2057401"/>
            <a:ext cx="12700" cy="131921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4"/>
          <p:cNvCxnSpPr/>
          <p:nvPr/>
        </p:nvCxnSpPr>
        <p:spPr>
          <a:xfrm flipH="1">
            <a:off x="6022976" y="4552951"/>
            <a:ext cx="11113" cy="131921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4"/>
          <p:cNvCxnSpPr/>
          <p:nvPr/>
        </p:nvCxnSpPr>
        <p:spPr>
          <a:xfrm flipH="1">
            <a:off x="6027739" y="3810000"/>
            <a:ext cx="3175" cy="3063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609600" y="1026051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2: </a:t>
            </a:r>
            <a:r>
              <a:rPr lang="en-US" sz="2400"/>
              <a:t>Describe how sexual reproduction increases to genetic variation</a:t>
            </a:r>
            <a:br>
              <a:rPr lang="en-US" sz="2400"/>
            </a:br>
            <a:endParaRPr b="1" sz="2400"/>
          </a:p>
        </p:txBody>
      </p:sp>
      <p:grpSp>
        <p:nvGrpSpPr>
          <p:cNvPr id="148" name="Google Shape;148;p5"/>
          <p:cNvGrpSpPr/>
          <p:nvPr/>
        </p:nvGrpSpPr>
        <p:grpSpPr>
          <a:xfrm>
            <a:off x="834550" y="1989826"/>
            <a:ext cx="10522897" cy="3773012"/>
            <a:chOff x="5129" y="69110"/>
            <a:chExt cx="10522897" cy="3773012"/>
          </a:xfrm>
        </p:grpSpPr>
        <p:sp>
          <p:nvSpPr>
            <p:cNvPr id="149" name="Google Shape;149;p5"/>
            <p:cNvSpPr/>
            <p:nvPr/>
          </p:nvSpPr>
          <p:spPr>
            <a:xfrm>
              <a:off x="5129" y="1198424"/>
              <a:ext cx="2769183" cy="71824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26166" y="1219461"/>
              <a:ext cx="2727109" cy="676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Sexual reproduction</a:t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rot="-2142401">
              <a:off x="2646098" y="1127615"/>
              <a:ext cx="1364103" cy="6372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29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 rot="-2142401">
              <a:off x="3294047" y="1125373"/>
              <a:ext cx="68205" cy="68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881986" y="69110"/>
              <a:ext cx="2769183" cy="138459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922539" y="109663"/>
              <a:ext cx="2688077" cy="130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Random fertilisation/mating</a:t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 rot="2142401">
              <a:off x="2646098" y="1923756"/>
              <a:ext cx="1364103" cy="6372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29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 rot="2142401">
              <a:off x="3294047" y="1921513"/>
              <a:ext cx="68205" cy="68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881986" y="1661390"/>
              <a:ext cx="2769183" cy="138459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3922539" y="1701943"/>
              <a:ext cx="2688077" cy="130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Meiosis</a:t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-2142401">
              <a:off x="6522954" y="1923756"/>
              <a:ext cx="1364103" cy="6372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30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 rot="-2142401">
              <a:off x="7170904" y="1921513"/>
              <a:ext cx="68205" cy="68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7758843" y="865250"/>
              <a:ext cx="2769183" cy="138459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7799396" y="905803"/>
              <a:ext cx="2688077" cy="130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Crossing Over</a:t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rot="2142401">
              <a:off x="6522954" y="2719896"/>
              <a:ext cx="1364103" cy="6372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030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 rot="2142401">
              <a:off x="7170904" y="2717654"/>
              <a:ext cx="68205" cy="68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7758843" y="2457531"/>
              <a:ext cx="2769183" cy="138459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7799396" y="2498084"/>
              <a:ext cx="2688077" cy="130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Random Assortment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753979" y="1814945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3: </a:t>
            </a:r>
            <a:r>
              <a:rPr lang="en-US" sz="2400"/>
              <a:t>Genetic Variation is a prerequisite for evolution. Mutation is one source of genetic variation and meiosis is another. Name and describe the two ways in which meiosis produces genetic variation (10 marks)</a:t>
            </a:r>
            <a:br>
              <a:rPr lang="en-US" sz="2400"/>
            </a:br>
            <a:br>
              <a:rPr lang="en-US" sz="2400"/>
            </a:br>
            <a:endParaRPr b="1" sz="2400"/>
          </a:p>
        </p:txBody>
      </p:sp>
      <p:sp>
        <p:nvSpPr>
          <p:cNvPr id="173" name="Google Shape;173;p6"/>
          <p:cNvSpPr txBox="1"/>
          <p:nvPr/>
        </p:nvSpPr>
        <p:spPr>
          <a:xfrm>
            <a:off x="992724" y="3429000"/>
            <a:ext cx="96092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Write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Answer the question above. It is worth 10 marks, so you have 10 mins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/>
        </p:nvSpPr>
        <p:spPr>
          <a:xfrm>
            <a:off x="224590" y="1074509"/>
            <a:ext cx="609600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Crossing Over (1 mark)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Any four of the following – 1 mark each (max 4 marks)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in the early stages pf meiosis/prophase I/during the reduction division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Homologous chromosomes pair/synapse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then exchange/swap sections of DNA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 that the process involves homologous chromosomes/homologous sequence exchange (must mention the work homologous)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creates chromosomes with new combinations of alleles/genes – resulting in genetic variation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320590" y="901558"/>
            <a:ext cx="5422232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Random/independent assortment (1 mark)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Any four of the following – 1 mark each (max 4 marks)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metaphase I/during reduction division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align in the centre of the cell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Chromosomes then move/segregate to different poles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 that the alignment of the chromosomes is random/separation of the chromosomes to different poles is random with respect to parent origin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 that homologous chromosomes separate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contain a mix of chromosomes from each ‘parent’ resulting in genetic variation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type="title"/>
          </p:nvPr>
        </p:nvSpPr>
        <p:spPr>
          <a:xfrm>
            <a:off x="753979" y="1169486"/>
            <a:ext cx="81892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4: </a:t>
            </a:r>
            <a:r>
              <a:rPr lang="en-US" sz="2400"/>
              <a:t>Mutation is said to be the ultimate source of variation. Explain what is meant by this statement</a:t>
            </a:r>
            <a:br>
              <a:rPr lang="en-US" sz="2400"/>
            </a:br>
            <a:endParaRPr b="1" sz="2400"/>
          </a:p>
        </p:txBody>
      </p:sp>
      <p:sp>
        <p:nvSpPr>
          <p:cNvPr id="187" name="Google Shape;187;p8"/>
          <p:cNvSpPr txBox="1"/>
          <p:nvPr/>
        </p:nvSpPr>
        <p:spPr>
          <a:xfrm>
            <a:off x="302070" y="2554140"/>
            <a:ext cx="9479177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mutation is a permanent changes to the structure of the DNA of an organism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Mutations result in new genetic material, new alleles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result from errors in DNA replication or cell division, or from environmental factors which can lead to change in DNA sequence or chromosome number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multicellular organisms, mutations can be classified as somatic or germ-line mutations</a:t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10036098" y="468351"/>
            <a:ext cx="2184827" cy="2176744"/>
          </a:xfrm>
          <a:prstGeom prst="wedgeEllipseCallout">
            <a:avLst>
              <a:gd fmla="val -152988" name="adj1"/>
              <a:gd fmla="val 95013" name="adj2"/>
            </a:avLst>
          </a:prstGeom>
          <a:solidFill>
            <a:srgbClr val="F14CFF">
              <a:alpha val="24705"/>
            </a:srgbClr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10613900" y="706181"/>
            <a:ext cx="15781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the only process that can do this!!!</a:t>
            </a:r>
            <a:endParaRPr/>
          </a:p>
        </p:txBody>
      </p:sp>
      <p:pic>
        <p:nvPicPr>
          <p:cNvPr descr="Turquoise,aqua,line,clip Art,symbol,graphics - Genetic Mutation Clipart, HD  Png Download - kindpng"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247" y="2706471"/>
            <a:ext cx="2410753" cy="389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omatic mutation" id="196" name="Google Shape;19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51311"/>
            <a:ext cx="5716044" cy="505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6667619" y="1893513"/>
            <a:ext cx="5283201" cy="48087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rbe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Somatic mutations </a:t>
            </a:r>
            <a:r>
              <a:rPr b="0" i="0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– occur in a single body cell &amp; cannot be inherited. Only tissue derived from mutated cell are affected</a:t>
            </a:r>
            <a:endParaRPr/>
          </a:p>
          <a:p>
            <a:pPr indent="0" lvl="1" marL="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rbe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rbe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Germline mutations </a:t>
            </a:r>
            <a:r>
              <a:rPr b="0" i="0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– occur in gametes &amp; can be passes onto offspring. Every cell in the organism will be affected</a:t>
            </a:r>
            <a:endParaRPr/>
          </a:p>
        </p:txBody>
      </p:sp>
      <p:sp>
        <p:nvSpPr>
          <p:cNvPr id="198" name="Google Shape;198;p9"/>
          <p:cNvSpPr txBox="1"/>
          <p:nvPr>
            <p:ph type="title"/>
          </p:nvPr>
        </p:nvSpPr>
        <p:spPr>
          <a:xfrm>
            <a:off x="609600" y="1025108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Droid Sans Mono"/>
                <a:ea typeface="Droid Sans Mono"/>
                <a:cs typeface="Droid Sans Mono"/>
                <a:sym typeface="Droid Sans Mono"/>
              </a:rPr>
              <a:t>Topic Question 5: </a:t>
            </a:r>
            <a:r>
              <a:rPr lang="en-US" sz="2400"/>
              <a:t>State the difference between a somatic and a germline mutation</a:t>
            </a:r>
            <a:br>
              <a:rPr lang="en-US" sz="2400"/>
            </a:br>
            <a:endParaRPr b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">
      <a:dk1>
        <a:srgbClr val="000000"/>
      </a:dk1>
      <a:lt1>
        <a:srgbClr val="FFFFFF"/>
      </a:lt1>
      <a:dk2>
        <a:srgbClr val="B2DCEE"/>
      </a:dk2>
      <a:lt2>
        <a:srgbClr val="80C4E2"/>
      </a:lt2>
      <a:accent1>
        <a:srgbClr val="013658"/>
      </a:accent1>
      <a:accent2>
        <a:srgbClr val="0C5C92"/>
      </a:accent2>
      <a:accent3>
        <a:srgbClr val="FFFFFF"/>
      </a:accent3>
      <a:accent4>
        <a:srgbClr val="000000"/>
      </a:accent4>
      <a:accent5>
        <a:srgbClr val="AAAEB4"/>
      </a:accent5>
      <a:accent6>
        <a:srgbClr val="0A5384"/>
      </a:accent6>
      <a:hlink>
        <a:srgbClr val="0089C5"/>
      </a:hlink>
      <a:folHlink>
        <a:srgbClr val="4CAC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2022-02-10T09:44:11Z</dcterms:created>
  <dc:creator>RAYNER Elizabeth [Rossmoyne Senior High School]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